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3"/>
  </p:sldMasterIdLst>
  <p:notesMasterIdLst>
    <p:notesMasterId r:id="rId4"/>
  </p:notesMasterIdLst>
  <p:sldIdLst>
    <p:sldId id="256" r:id="rId5"/>
    <p:sldId id="257" r:id="rId6"/>
    <p:sldId id="258" r:id="rId7"/>
  </p:sldIdLst>
  <p:sldSz cy="8229600" cx="14630400"/>
  <p:notesSz cx="8229600" cy="14630400"/>
  <p:embeddedFontLst>
    <p:embeddedFont>
      <p:font typeface="Funnel Sans"/>
      <p:regular r:id="rId8"/>
      <p:bold r:id="rId9"/>
      <p:italic r:id="rId10"/>
      <p:boldItalic r:id="rId11"/>
    </p:embeddedFont>
    <p:embeddedFont>
      <p:font typeface="Mona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FunnelSans-boldItalic.fntdata"/><Relationship Id="rId10" Type="http://schemas.openxmlformats.org/officeDocument/2006/relationships/font" Target="fonts/FunnelSans-italic.fntdata"/><Relationship Id="rId13" Type="http://schemas.openxmlformats.org/officeDocument/2006/relationships/font" Target="fonts/MonaSans-bold.fntdata"/><Relationship Id="rId12" Type="http://schemas.openxmlformats.org/officeDocument/2006/relationships/font" Target="fonts/Mona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FunnelSans-bold.fntdata"/><Relationship Id="rId15" Type="http://schemas.openxmlformats.org/officeDocument/2006/relationships/font" Target="fonts/MonaSans-boldItalic.fntdata"/><Relationship Id="rId14" Type="http://schemas.openxmlformats.org/officeDocument/2006/relationships/font" Target="fonts/Mona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FunnelSans-regular.fntdata"/></Relationships>
</file>

<file path=ppt/media/image10.png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" name="Google Shape;2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1644491" y="2952393"/>
            <a:ext cx="11341298" cy="1417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AEE4BD"/>
              </a:buClr>
              <a:buSzPts val="8900"/>
              <a:buFont typeface="Mona Sans"/>
              <a:buNone/>
            </a:pPr>
            <a:r>
              <a:rPr b="0" i="0" lang="en-US" sz="8900" u="none" cap="none" strike="noStrike">
                <a:solidFill>
                  <a:srgbClr val="AEE4BD"/>
                </a:solidFill>
                <a:latin typeface="Mona Sans"/>
                <a:ea typeface="Mona Sans"/>
                <a:cs typeface="Mona Sans"/>
                <a:sym typeface="Mona Sans"/>
              </a:rPr>
              <a:t>The Future of Energy</a:t>
            </a:r>
            <a:endParaRPr b="0" i="0" sz="8900" u="none" cap="none" strike="noStrike"/>
          </a:p>
        </p:txBody>
      </p:sp>
      <p:sp>
        <p:nvSpPr>
          <p:cNvPr id="31" name="Google Shape;31;p6"/>
          <p:cNvSpPr/>
          <p:nvPr/>
        </p:nvSpPr>
        <p:spPr>
          <a:xfrm>
            <a:off x="4051697" y="4710232"/>
            <a:ext cx="6527006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Mona Sans"/>
              <a:buNone/>
            </a:pPr>
            <a:r>
              <a:rPr b="0" i="0" lang="en-US" sz="3550" u="none" cap="none" strike="noStrike">
                <a:solidFill>
                  <a:srgbClr val="FFFFFF"/>
                </a:solidFill>
                <a:latin typeface="Mona Sans"/>
                <a:ea typeface="Mona Sans"/>
                <a:cs typeface="Mona Sans"/>
                <a:sym typeface="Mona Sans"/>
              </a:rPr>
              <a:t>Powering a Sustainable World</a:t>
            </a:r>
            <a:endParaRPr b="0" i="0" sz="35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/>
          <p:nvPr/>
        </p:nvSpPr>
        <p:spPr>
          <a:xfrm>
            <a:off x="793790" y="157745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"/>
              <a:buNone/>
            </a:pPr>
            <a:r>
              <a:rPr b="0" i="0" lang="en-US" sz="4450" u="none" cap="none" strike="noStrike">
                <a:solidFill>
                  <a:srgbClr val="373B48"/>
                </a:solidFill>
                <a:latin typeface="Mona Sans"/>
                <a:ea typeface="Mona Sans"/>
                <a:cs typeface="Mona Sans"/>
                <a:sym typeface="Mona Sans"/>
              </a:rPr>
              <a:t>Driving Sustainable Progress</a:t>
            </a:r>
            <a:endParaRPr b="0" i="0" sz="4450" u="none" cap="none" strike="noStrike"/>
          </a:p>
        </p:txBody>
      </p:sp>
      <p:sp>
        <p:nvSpPr>
          <p:cNvPr id="39" name="Google Shape;39;p7"/>
          <p:cNvSpPr/>
          <p:nvPr/>
        </p:nvSpPr>
        <p:spPr>
          <a:xfrm>
            <a:off x="793790" y="3335179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Embracing renewable energy is crucial for a healthier planet and a more secure future. Here's why:</a:t>
            </a:r>
            <a:endParaRPr b="0" i="0" sz="1750" u="none" cap="none" strike="noStrike"/>
          </a:p>
        </p:txBody>
      </p:sp>
      <p:sp>
        <p:nvSpPr>
          <p:cNvPr id="40" name="Google Shape;40;p7"/>
          <p:cNvSpPr/>
          <p:nvPr/>
        </p:nvSpPr>
        <p:spPr>
          <a:xfrm>
            <a:off x="793790" y="431613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1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Reduces Carbon Emissions:</a:t>
            </a: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 Transitioning to renewables significantly cuts greenhouse gases, mitigating climate change.</a:t>
            </a:r>
            <a:endParaRPr b="0" i="0" sz="1750" u="none" cap="none" strike="noStrike"/>
          </a:p>
        </p:txBody>
      </p:sp>
      <p:sp>
        <p:nvSpPr>
          <p:cNvPr id="41" name="Google Shape;41;p7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1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Lowers Energy Costs:</a:t>
            </a: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 Harnessing natural resources leads to long-term savings and stable energy prices.</a:t>
            </a:r>
            <a:endParaRPr b="0" i="0" sz="1750" u="none" cap="none" strike="noStrike"/>
          </a:p>
        </p:txBody>
      </p:sp>
      <p:sp>
        <p:nvSpPr>
          <p:cNvPr id="42" name="Google Shape;42;p7"/>
          <p:cNvSpPr/>
          <p:nvPr/>
        </p:nvSpPr>
        <p:spPr>
          <a:xfrm>
            <a:off x="793790" y="5926336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1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Supports Energy Independence:</a:t>
            </a: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 Less reliance on finite fossil fuels enhances national security and economic stability.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3180993" y="2391132"/>
            <a:ext cx="826829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AEE4BD"/>
              </a:buClr>
              <a:buSzPts val="4450"/>
              <a:buFont typeface="Mona Sans"/>
              <a:buNone/>
            </a:pPr>
            <a:r>
              <a:rPr b="0" i="0" lang="en-US" sz="4450" u="none" cap="none" strike="noStrike">
                <a:solidFill>
                  <a:srgbClr val="AEE4BD"/>
                </a:solidFill>
                <a:latin typeface="Mona Sans"/>
                <a:ea typeface="Mona Sans"/>
                <a:cs typeface="Mona Sans"/>
                <a:sym typeface="Mona Sans"/>
              </a:rPr>
              <a:t>Embrace a Sustainable Future</a:t>
            </a:r>
            <a:endParaRPr b="0" i="0" sz="4450" u="none" cap="none" strike="noStrike"/>
          </a:p>
        </p:txBody>
      </p:sp>
      <p:sp>
        <p:nvSpPr>
          <p:cNvPr id="51" name="Google Shape;51;p8"/>
          <p:cNvSpPr/>
          <p:nvPr/>
        </p:nvSpPr>
        <p:spPr>
          <a:xfrm>
            <a:off x="793790" y="3440073"/>
            <a:ext cx="130428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FFFFFF"/>
                </a:solidFill>
                <a:latin typeface="Funnel Sans"/>
                <a:ea typeface="Funnel Sans"/>
                <a:cs typeface="Funnel Sans"/>
                <a:sym typeface="Funnel Sans"/>
              </a:rPr>
              <a:t>The journey towards a sustainable energy future is not merely an environmental necessity; it is a profound opportunity for economic growth, enhanced security, and a healthier planet for generations to come. By championing renewable energy, we actively diminish our carbon footprint and ignite innovation, paving the way for a more resilient and vibrant world.</a:t>
            </a:r>
            <a:endParaRPr b="0" i="0" sz="1750" u="none" cap="none" strike="noStrike"/>
          </a:p>
        </p:txBody>
      </p:sp>
      <p:sp>
        <p:nvSpPr>
          <p:cNvPr id="52" name="Google Shape;52;p8"/>
          <p:cNvSpPr/>
          <p:nvPr/>
        </p:nvSpPr>
        <p:spPr>
          <a:xfrm>
            <a:off x="793790" y="4783931"/>
            <a:ext cx="13042821" cy="1054418"/>
          </a:xfrm>
          <a:prstGeom prst="roundRect">
            <a:avLst>
              <a:gd fmla="val 9035" name="adj"/>
            </a:avLst>
          </a:prstGeom>
          <a:solidFill>
            <a:srgbClr val="183A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0604" y="5146953"/>
            <a:ext cx="354330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8"/>
          <p:cNvSpPr/>
          <p:nvPr/>
        </p:nvSpPr>
        <p:spPr>
          <a:xfrm>
            <a:off x="1601748" y="5067419"/>
            <a:ext cx="12008048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unnel Sans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Funnel Sans"/>
                <a:ea typeface="Funnel Sans"/>
                <a:cs typeface="Funnel Sans"/>
                <a:sym typeface="Funnel Sans"/>
              </a:rPr>
              <a:t>Join the green revolution today and power a sustainable tomorrow!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